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70"/>
  </p:normalViewPr>
  <p:slideViewPr>
    <p:cSldViewPr snapToGrid="0" snapToObjects="1">
      <p:cViewPr varScale="1">
        <p:scale>
          <a:sx n="116" d="100"/>
          <a:sy n="116" d="100"/>
        </p:scale>
        <p:origin x="4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C018F0-2BCA-49B3-8409-96B46B48A64F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9A144B6-D65A-423F-A7A3-AC4C78F93CD3}">
      <dgm:prSet/>
      <dgm:spPr/>
      <dgm:t>
        <a:bodyPr/>
        <a:lstStyle/>
        <a:p>
          <a:r>
            <a:rPr lang="en-US"/>
            <a:t>Rational approach – use of pre-trained models.</a:t>
          </a:r>
        </a:p>
      </dgm:t>
    </dgm:pt>
    <dgm:pt modelId="{05EDFF8F-E616-42C4-9F25-6D9F060AECE1}" type="parTrans" cxnId="{C9A575A1-1CAB-40A6-9790-8FB624D66C59}">
      <dgm:prSet/>
      <dgm:spPr/>
      <dgm:t>
        <a:bodyPr/>
        <a:lstStyle/>
        <a:p>
          <a:endParaRPr lang="en-US"/>
        </a:p>
      </dgm:t>
    </dgm:pt>
    <dgm:pt modelId="{BA86B1FB-2500-4A4B-B992-62E56D7D93B2}" type="sibTrans" cxnId="{C9A575A1-1CAB-40A6-9790-8FB624D66C59}">
      <dgm:prSet/>
      <dgm:spPr/>
      <dgm:t>
        <a:bodyPr/>
        <a:lstStyle/>
        <a:p>
          <a:endParaRPr lang="en-US"/>
        </a:p>
      </dgm:t>
    </dgm:pt>
    <dgm:pt modelId="{93192234-7692-4D36-8AA8-A6629AF88D20}">
      <dgm:prSet/>
      <dgm:spPr/>
      <dgm:t>
        <a:bodyPr/>
        <a:lstStyle/>
        <a:p>
          <a:r>
            <a:rPr lang="en-US"/>
            <a:t>Trained on large benchmark dataset to solve the problem similar to the one we want to solve</a:t>
          </a:r>
        </a:p>
      </dgm:t>
    </dgm:pt>
    <dgm:pt modelId="{C9194EE1-554C-498C-8116-065F7C5782F1}" type="parTrans" cxnId="{B4BD0ACE-B285-400D-92CC-869E2DAA2D92}">
      <dgm:prSet/>
      <dgm:spPr/>
      <dgm:t>
        <a:bodyPr/>
        <a:lstStyle/>
        <a:p>
          <a:endParaRPr lang="en-US"/>
        </a:p>
      </dgm:t>
    </dgm:pt>
    <dgm:pt modelId="{336026D6-0044-4FE8-A5F6-E1ED2C2D0A6D}" type="sibTrans" cxnId="{B4BD0ACE-B285-400D-92CC-869E2DAA2D92}">
      <dgm:prSet/>
      <dgm:spPr/>
      <dgm:t>
        <a:bodyPr/>
        <a:lstStyle/>
        <a:p>
          <a:endParaRPr lang="en-US"/>
        </a:p>
      </dgm:t>
    </dgm:pt>
    <dgm:pt modelId="{24CB4902-2D34-4A1C-A7EE-C4BED8FBD504}">
      <dgm:prSet/>
      <dgm:spPr/>
      <dgm:t>
        <a:bodyPr/>
        <a:lstStyle/>
        <a:p>
          <a:r>
            <a:rPr lang="en-US"/>
            <a:t>Can be summarized as</a:t>
          </a:r>
        </a:p>
      </dgm:t>
    </dgm:pt>
    <dgm:pt modelId="{4049F77C-ADFE-4951-9CBB-4625E14561FE}" type="parTrans" cxnId="{1A87F648-2EF9-4FEA-9973-8B2BA7F27F13}">
      <dgm:prSet/>
      <dgm:spPr/>
      <dgm:t>
        <a:bodyPr/>
        <a:lstStyle/>
        <a:p>
          <a:endParaRPr lang="en-US"/>
        </a:p>
      </dgm:t>
    </dgm:pt>
    <dgm:pt modelId="{AAB9C22B-E49C-41C1-9CE9-AF808A411CA3}" type="sibTrans" cxnId="{1A87F648-2EF9-4FEA-9973-8B2BA7F27F13}">
      <dgm:prSet/>
      <dgm:spPr/>
      <dgm:t>
        <a:bodyPr/>
        <a:lstStyle/>
        <a:p>
          <a:endParaRPr lang="en-US"/>
        </a:p>
      </dgm:t>
    </dgm:pt>
    <dgm:pt modelId="{1F699E5C-F75A-467B-AFAD-D5E80D2E3423}">
      <dgm:prSet/>
      <dgm:spPr/>
      <dgm:t>
        <a:bodyPr/>
        <a:lstStyle/>
        <a:p>
          <a:r>
            <a:rPr lang="en-US"/>
            <a:t>Select the pre-trained model</a:t>
          </a:r>
        </a:p>
      </dgm:t>
    </dgm:pt>
    <dgm:pt modelId="{37CDC141-6738-4429-8571-79B337BA94E4}" type="parTrans" cxnId="{84F744DE-964E-4692-909E-2C883CFBEDC4}">
      <dgm:prSet/>
      <dgm:spPr/>
      <dgm:t>
        <a:bodyPr/>
        <a:lstStyle/>
        <a:p>
          <a:endParaRPr lang="en-US"/>
        </a:p>
      </dgm:t>
    </dgm:pt>
    <dgm:pt modelId="{A6E46DE4-CC56-47F3-808A-D34F0A8EDE90}" type="sibTrans" cxnId="{84F744DE-964E-4692-909E-2C883CFBEDC4}">
      <dgm:prSet/>
      <dgm:spPr/>
      <dgm:t>
        <a:bodyPr/>
        <a:lstStyle/>
        <a:p>
          <a:endParaRPr lang="en-US"/>
        </a:p>
      </dgm:t>
    </dgm:pt>
    <dgm:pt modelId="{61F9766F-84CB-459E-9C2F-51A8ECC4FB16}">
      <dgm:prSet/>
      <dgm:spPr/>
      <dgm:t>
        <a:bodyPr/>
        <a:lstStyle/>
        <a:p>
          <a:r>
            <a:rPr lang="en-US"/>
            <a:t>Classify the problem according to size-similarity matrix</a:t>
          </a:r>
        </a:p>
      </dgm:t>
    </dgm:pt>
    <dgm:pt modelId="{86F949F2-72CB-4A3D-B63C-7898A69B5A48}" type="parTrans" cxnId="{1AA6B487-911D-44A9-B12A-C4F06C24EBF5}">
      <dgm:prSet/>
      <dgm:spPr/>
      <dgm:t>
        <a:bodyPr/>
        <a:lstStyle/>
        <a:p>
          <a:endParaRPr lang="en-US"/>
        </a:p>
      </dgm:t>
    </dgm:pt>
    <dgm:pt modelId="{44B3E0C8-DD04-489A-829C-02DFECCA17DA}" type="sibTrans" cxnId="{1AA6B487-911D-44A9-B12A-C4F06C24EBF5}">
      <dgm:prSet/>
      <dgm:spPr/>
      <dgm:t>
        <a:bodyPr/>
        <a:lstStyle/>
        <a:p>
          <a:endParaRPr lang="en-US"/>
        </a:p>
      </dgm:t>
    </dgm:pt>
    <dgm:pt modelId="{2A0F7F6E-B15D-4C5F-AB2A-29C7EB58FBCE}">
      <dgm:prSet/>
      <dgm:spPr/>
      <dgm:t>
        <a:bodyPr/>
        <a:lstStyle/>
        <a:p>
          <a:r>
            <a:rPr lang="en-US"/>
            <a:t>Fine-tune the model according to our requirements.</a:t>
          </a:r>
        </a:p>
      </dgm:t>
    </dgm:pt>
    <dgm:pt modelId="{422CA8DE-28EB-43B2-ABF7-20EA300981C9}" type="parTrans" cxnId="{9AD0B547-ECAE-4F5D-993E-AB40333726A0}">
      <dgm:prSet/>
      <dgm:spPr/>
      <dgm:t>
        <a:bodyPr/>
        <a:lstStyle/>
        <a:p>
          <a:endParaRPr lang="en-US"/>
        </a:p>
      </dgm:t>
    </dgm:pt>
    <dgm:pt modelId="{679F97EC-C350-41FC-BD75-9804FAF30B0B}" type="sibTrans" cxnId="{9AD0B547-ECAE-4F5D-993E-AB40333726A0}">
      <dgm:prSet/>
      <dgm:spPr/>
      <dgm:t>
        <a:bodyPr/>
        <a:lstStyle/>
        <a:p>
          <a:endParaRPr lang="en-US"/>
        </a:p>
      </dgm:t>
    </dgm:pt>
    <dgm:pt modelId="{E5119B61-BC88-EB4A-8F09-A6D3A17ED156}" type="pres">
      <dgm:prSet presAssocID="{3FC018F0-2BCA-49B3-8409-96B46B48A64F}" presName="Name0" presStyleCnt="0">
        <dgm:presLayoutVars>
          <dgm:dir/>
          <dgm:animLvl val="lvl"/>
          <dgm:resizeHandles val="exact"/>
        </dgm:presLayoutVars>
      </dgm:prSet>
      <dgm:spPr/>
    </dgm:pt>
    <dgm:pt modelId="{13B6CBAC-429F-FB46-9EAE-8D3CCC4F77C4}" type="pres">
      <dgm:prSet presAssocID="{24CB4902-2D34-4A1C-A7EE-C4BED8FBD504}" presName="boxAndChildren" presStyleCnt="0"/>
      <dgm:spPr/>
    </dgm:pt>
    <dgm:pt modelId="{94F25890-CAF7-0D42-92F8-AF509BFB1F78}" type="pres">
      <dgm:prSet presAssocID="{24CB4902-2D34-4A1C-A7EE-C4BED8FBD504}" presName="parentTextBox" presStyleLbl="node1" presStyleIdx="0" presStyleCnt="3"/>
      <dgm:spPr/>
    </dgm:pt>
    <dgm:pt modelId="{812C841B-1770-C043-9AEE-E38D3327100D}" type="pres">
      <dgm:prSet presAssocID="{24CB4902-2D34-4A1C-A7EE-C4BED8FBD504}" presName="entireBox" presStyleLbl="node1" presStyleIdx="0" presStyleCnt="3"/>
      <dgm:spPr/>
    </dgm:pt>
    <dgm:pt modelId="{7A299463-F5F5-9044-9BA3-55E968EBA553}" type="pres">
      <dgm:prSet presAssocID="{24CB4902-2D34-4A1C-A7EE-C4BED8FBD504}" presName="descendantBox" presStyleCnt="0"/>
      <dgm:spPr/>
    </dgm:pt>
    <dgm:pt modelId="{9B35CC44-B13D-9D4F-B014-F0227933CA90}" type="pres">
      <dgm:prSet presAssocID="{1F699E5C-F75A-467B-AFAD-D5E80D2E3423}" presName="childTextBox" presStyleLbl="fgAccFollowNode1" presStyleIdx="0" presStyleCnt="3">
        <dgm:presLayoutVars>
          <dgm:bulletEnabled val="1"/>
        </dgm:presLayoutVars>
      </dgm:prSet>
      <dgm:spPr/>
    </dgm:pt>
    <dgm:pt modelId="{28E0F39C-45A4-6E4B-8819-2EB3C8546A5D}" type="pres">
      <dgm:prSet presAssocID="{61F9766F-84CB-459E-9C2F-51A8ECC4FB16}" presName="childTextBox" presStyleLbl="fgAccFollowNode1" presStyleIdx="1" presStyleCnt="3">
        <dgm:presLayoutVars>
          <dgm:bulletEnabled val="1"/>
        </dgm:presLayoutVars>
      </dgm:prSet>
      <dgm:spPr/>
    </dgm:pt>
    <dgm:pt modelId="{489C3645-AC17-B347-81B2-1C144FABF1AF}" type="pres">
      <dgm:prSet presAssocID="{2A0F7F6E-B15D-4C5F-AB2A-29C7EB58FBCE}" presName="childTextBox" presStyleLbl="fgAccFollowNode1" presStyleIdx="2" presStyleCnt="3">
        <dgm:presLayoutVars>
          <dgm:bulletEnabled val="1"/>
        </dgm:presLayoutVars>
      </dgm:prSet>
      <dgm:spPr/>
    </dgm:pt>
    <dgm:pt modelId="{B2CD2744-4EC1-504B-ABBD-2CE523A6F4C3}" type="pres">
      <dgm:prSet presAssocID="{336026D6-0044-4FE8-A5F6-E1ED2C2D0A6D}" presName="sp" presStyleCnt="0"/>
      <dgm:spPr/>
    </dgm:pt>
    <dgm:pt modelId="{290631EF-7815-9D4C-85D8-B0C542B6F747}" type="pres">
      <dgm:prSet presAssocID="{93192234-7692-4D36-8AA8-A6629AF88D20}" presName="arrowAndChildren" presStyleCnt="0"/>
      <dgm:spPr/>
    </dgm:pt>
    <dgm:pt modelId="{4ED34822-EA2E-3840-9461-BB8CAA18304B}" type="pres">
      <dgm:prSet presAssocID="{93192234-7692-4D36-8AA8-A6629AF88D20}" presName="parentTextArrow" presStyleLbl="node1" presStyleIdx="1" presStyleCnt="3"/>
      <dgm:spPr/>
    </dgm:pt>
    <dgm:pt modelId="{3FC9004C-D22D-4442-9ACF-E8B547A2B583}" type="pres">
      <dgm:prSet presAssocID="{BA86B1FB-2500-4A4B-B992-62E56D7D93B2}" presName="sp" presStyleCnt="0"/>
      <dgm:spPr/>
    </dgm:pt>
    <dgm:pt modelId="{DE459C19-B484-9840-A314-349934ABCCF6}" type="pres">
      <dgm:prSet presAssocID="{F9A144B6-D65A-423F-A7A3-AC4C78F93CD3}" presName="arrowAndChildren" presStyleCnt="0"/>
      <dgm:spPr/>
    </dgm:pt>
    <dgm:pt modelId="{CD7D50FF-6B7D-9F4E-AA64-4CEB07E0EB80}" type="pres">
      <dgm:prSet presAssocID="{F9A144B6-D65A-423F-A7A3-AC4C78F93CD3}" presName="parentTextArrow" presStyleLbl="node1" presStyleIdx="2" presStyleCnt="3"/>
      <dgm:spPr/>
    </dgm:pt>
  </dgm:ptLst>
  <dgm:cxnLst>
    <dgm:cxn modelId="{98F5BF17-985C-6549-AC4F-2EB273BD0B1D}" type="presOf" srcId="{61F9766F-84CB-459E-9C2F-51A8ECC4FB16}" destId="{28E0F39C-45A4-6E4B-8819-2EB3C8546A5D}" srcOrd="0" destOrd="0" presId="urn:microsoft.com/office/officeart/2005/8/layout/process4"/>
    <dgm:cxn modelId="{C6AA112E-855A-604A-ADE1-1CC5778551D0}" type="presOf" srcId="{2A0F7F6E-B15D-4C5F-AB2A-29C7EB58FBCE}" destId="{489C3645-AC17-B347-81B2-1C144FABF1AF}" srcOrd="0" destOrd="0" presId="urn:microsoft.com/office/officeart/2005/8/layout/process4"/>
    <dgm:cxn modelId="{8DCC2630-FFB2-C24B-8F29-120E46E76EF2}" type="presOf" srcId="{24CB4902-2D34-4A1C-A7EE-C4BED8FBD504}" destId="{812C841B-1770-C043-9AEE-E38D3327100D}" srcOrd="1" destOrd="0" presId="urn:microsoft.com/office/officeart/2005/8/layout/process4"/>
    <dgm:cxn modelId="{9AD0B547-ECAE-4F5D-993E-AB40333726A0}" srcId="{24CB4902-2D34-4A1C-A7EE-C4BED8FBD504}" destId="{2A0F7F6E-B15D-4C5F-AB2A-29C7EB58FBCE}" srcOrd="2" destOrd="0" parTransId="{422CA8DE-28EB-43B2-ABF7-20EA300981C9}" sibTransId="{679F97EC-C350-41FC-BD75-9804FAF30B0B}"/>
    <dgm:cxn modelId="{1A87F648-2EF9-4FEA-9973-8B2BA7F27F13}" srcId="{3FC018F0-2BCA-49B3-8409-96B46B48A64F}" destId="{24CB4902-2D34-4A1C-A7EE-C4BED8FBD504}" srcOrd="2" destOrd="0" parTransId="{4049F77C-ADFE-4951-9CBB-4625E14561FE}" sibTransId="{AAB9C22B-E49C-41C1-9CE9-AF808A411CA3}"/>
    <dgm:cxn modelId="{DE551861-F1B1-2E49-8300-7F679894AD1D}" type="presOf" srcId="{1F699E5C-F75A-467B-AFAD-D5E80D2E3423}" destId="{9B35CC44-B13D-9D4F-B014-F0227933CA90}" srcOrd="0" destOrd="0" presId="urn:microsoft.com/office/officeart/2005/8/layout/process4"/>
    <dgm:cxn modelId="{6A72E666-AC77-4B49-94B1-58636154EAC4}" type="presOf" srcId="{F9A144B6-D65A-423F-A7A3-AC4C78F93CD3}" destId="{CD7D50FF-6B7D-9F4E-AA64-4CEB07E0EB80}" srcOrd="0" destOrd="0" presId="urn:microsoft.com/office/officeart/2005/8/layout/process4"/>
    <dgm:cxn modelId="{1AA6B487-911D-44A9-B12A-C4F06C24EBF5}" srcId="{24CB4902-2D34-4A1C-A7EE-C4BED8FBD504}" destId="{61F9766F-84CB-459E-9C2F-51A8ECC4FB16}" srcOrd="1" destOrd="0" parTransId="{86F949F2-72CB-4A3D-B63C-7898A69B5A48}" sibTransId="{44B3E0C8-DD04-489A-829C-02DFECCA17DA}"/>
    <dgm:cxn modelId="{C9A575A1-1CAB-40A6-9790-8FB624D66C59}" srcId="{3FC018F0-2BCA-49B3-8409-96B46B48A64F}" destId="{F9A144B6-D65A-423F-A7A3-AC4C78F93CD3}" srcOrd="0" destOrd="0" parTransId="{05EDFF8F-E616-42C4-9F25-6D9F060AECE1}" sibTransId="{BA86B1FB-2500-4A4B-B992-62E56D7D93B2}"/>
    <dgm:cxn modelId="{E9F96AB9-3CF4-C04D-B42D-F2CB1DAA57B5}" type="presOf" srcId="{93192234-7692-4D36-8AA8-A6629AF88D20}" destId="{4ED34822-EA2E-3840-9461-BB8CAA18304B}" srcOrd="0" destOrd="0" presId="urn:microsoft.com/office/officeart/2005/8/layout/process4"/>
    <dgm:cxn modelId="{ABBB2AC2-9E9E-1443-8087-B6A19F16A8B0}" type="presOf" srcId="{3FC018F0-2BCA-49B3-8409-96B46B48A64F}" destId="{E5119B61-BC88-EB4A-8F09-A6D3A17ED156}" srcOrd="0" destOrd="0" presId="urn:microsoft.com/office/officeart/2005/8/layout/process4"/>
    <dgm:cxn modelId="{6A46F5C3-CE79-9840-8192-4BF253490F62}" type="presOf" srcId="{24CB4902-2D34-4A1C-A7EE-C4BED8FBD504}" destId="{94F25890-CAF7-0D42-92F8-AF509BFB1F78}" srcOrd="0" destOrd="0" presId="urn:microsoft.com/office/officeart/2005/8/layout/process4"/>
    <dgm:cxn modelId="{B4BD0ACE-B285-400D-92CC-869E2DAA2D92}" srcId="{3FC018F0-2BCA-49B3-8409-96B46B48A64F}" destId="{93192234-7692-4D36-8AA8-A6629AF88D20}" srcOrd="1" destOrd="0" parTransId="{C9194EE1-554C-498C-8116-065F7C5782F1}" sibTransId="{336026D6-0044-4FE8-A5F6-E1ED2C2D0A6D}"/>
    <dgm:cxn modelId="{84F744DE-964E-4692-909E-2C883CFBEDC4}" srcId="{24CB4902-2D34-4A1C-A7EE-C4BED8FBD504}" destId="{1F699E5C-F75A-467B-AFAD-D5E80D2E3423}" srcOrd="0" destOrd="0" parTransId="{37CDC141-6738-4429-8571-79B337BA94E4}" sibTransId="{A6E46DE4-CC56-47F3-808A-D34F0A8EDE90}"/>
    <dgm:cxn modelId="{5FAF89C5-F131-B44E-A159-762C7CFAB354}" type="presParOf" srcId="{E5119B61-BC88-EB4A-8F09-A6D3A17ED156}" destId="{13B6CBAC-429F-FB46-9EAE-8D3CCC4F77C4}" srcOrd="0" destOrd="0" presId="urn:microsoft.com/office/officeart/2005/8/layout/process4"/>
    <dgm:cxn modelId="{B7EF70E8-B350-8F45-9C6A-457F822707F2}" type="presParOf" srcId="{13B6CBAC-429F-FB46-9EAE-8D3CCC4F77C4}" destId="{94F25890-CAF7-0D42-92F8-AF509BFB1F78}" srcOrd="0" destOrd="0" presId="urn:microsoft.com/office/officeart/2005/8/layout/process4"/>
    <dgm:cxn modelId="{F80367ED-22E1-EE4A-9F8E-D368CCE22E14}" type="presParOf" srcId="{13B6CBAC-429F-FB46-9EAE-8D3CCC4F77C4}" destId="{812C841B-1770-C043-9AEE-E38D3327100D}" srcOrd="1" destOrd="0" presId="urn:microsoft.com/office/officeart/2005/8/layout/process4"/>
    <dgm:cxn modelId="{FCB9AB38-E3AE-F14A-AAC8-9BD56D802EC1}" type="presParOf" srcId="{13B6CBAC-429F-FB46-9EAE-8D3CCC4F77C4}" destId="{7A299463-F5F5-9044-9BA3-55E968EBA553}" srcOrd="2" destOrd="0" presId="urn:microsoft.com/office/officeart/2005/8/layout/process4"/>
    <dgm:cxn modelId="{D2CC343B-7D73-8F45-8F74-DD420508B2CC}" type="presParOf" srcId="{7A299463-F5F5-9044-9BA3-55E968EBA553}" destId="{9B35CC44-B13D-9D4F-B014-F0227933CA90}" srcOrd="0" destOrd="0" presId="urn:microsoft.com/office/officeart/2005/8/layout/process4"/>
    <dgm:cxn modelId="{47A91CB9-B914-214B-AB91-41E6729E015D}" type="presParOf" srcId="{7A299463-F5F5-9044-9BA3-55E968EBA553}" destId="{28E0F39C-45A4-6E4B-8819-2EB3C8546A5D}" srcOrd="1" destOrd="0" presId="urn:microsoft.com/office/officeart/2005/8/layout/process4"/>
    <dgm:cxn modelId="{3F71906A-C6DC-8646-8004-810C95A5D79B}" type="presParOf" srcId="{7A299463-F5F5-9044-9BA3-55E968EBA553}" destId="{489C3645-AC17-B347-81B2-1C144FABF1AF}" srcOrd="2" destOrd="0" presId="urn:microsoft.com/office/officeart/2005/8/layout/process4"/>
    <dgm:cxn modelId="{450398BD-9387-A044-AC43-FEAC4122E595}" type="presParOf" srcId="{E5119B61-BC88-EB4A-8F09-A6D3A17ED156}" destId="{B2CD2744-4EC1-504B-ABBD-2CE523A6F4C3}" srcOrd="1" destOrd="0" presId="urn:microsoft.com/office/officeart/2005/8/layout/process4"/>
    <dgm:cxn modelId="{BE50A253-BFCB-704B-B105-084A901F2F44}" type="presParOf" srcId="{E5119B61-BC88-EB4A-8F09-A6D3A17ED156}" destId="{290631EF-7815-9D4C-85D8-B0C542B6F747}" srcOrd="2" destOrd="0" presId="urn:microsoft.com/office/officeart/2005/8/layout/process4"/>
    <dgm:cxn modelId="{FA46D036-CF03-C743-B92A-DF1AD98E81AF}" type="presParOf" srcId="{290631EF-7815-9D4C-85D8-B0C542B6F747}" destId="{4ED34822-EA2E-3840-9461-BB8CAA18304B}" srcOrd="0" destOrd="0" presId="urn:microsoft.com/office/officeart/2005/8/layout/process4"/>
    <dgm:cxn modelId="{C70AE53D-1118-0D40-9FD9-26AD5DA898B7}" type="presParOf" srcId="{E5119B61-BC88-EB4A-8F09-A6D3A17ED156}" destId="{3FC9004C-D22D-4442-9ACF-E8B547A2B583}" srcOrd="3" destOrd="0" presId="urn:microsoft.com/office/officeart/2005/8/layout/process4"/>
    <dgm:cxn modelId="{120FDEB8-6C83-6E48-B53F-231AE8E02D1A}" type="presParOf" srcId="{E5119B61-BC88-EB4A-8F09-A6D3A17ED156}" destId="{DE459C19-B484-9840-A314-349934ABCCF6}" srcOrd="4" destOrd="0" presId="urn:microsoft.com/office/officeart/2005/8/layout/process4"/>
    <dgm:cxn modelId="{225F553B-7300-3141-B436-A1D9F244EED4}" type="presParOf" srcId="{DE459C19-B484-9840-A314-349934ABCCF6}" destId="{CD7D50FF-6B7D-9F4E-AA64-4CEB07E0EB8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C841B-1770-C043-9AEE-E38D3327100D}">
      <dsp:nvSpPr>
        <dsp:cNvPr id="0" name=""/>
        <dsp:cNvSpPr/>
      </dsp:nvSpPr>
      <dsp:spPr>
        <a:xfrm>
          <a:off x="0" y="3442148"/>
          <a:ext cx="6111297" cy="11297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Can be summarized as</a:t>
          </a:r>
        </a:p>
      </dsp:txBody>
      <dsp:txXfrm>
        <a:off x="0" y="3442148"/>
        <a:ext cx="6111297" cy="610086"/>
      </dsp:txXfrm>
    </dsp:sp>
    <dsp:sp modelId="{9B35CC44-B13D-9D4F-B014-F0227933CA90}">
      <dsp:nvSpPr>
        <dsp:cNvPr id="0" name=""/>
        <dsp:cNvSpPr/>
      </dsp:nvSpPr>
      <dsp:spPr>
        <a:xfrm>
          <a:off x="2984" y="4029639"/>
          <a:ext cx="2035109" cy="51970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Select the pre-trained model</a:t>
          </a:r>
        </a:p>
      </dsp:txBody>
      <dsp:txXfrm>
        <a:off x="2984" y="4029639"/>
        <a:ext cx="2035109" cy="519703"/>
      </dsp:txXfrm>
    </dsp:sp>
    <dsp:sp modelId="{28E0F39C-45A4-6E4B-8819-2EB3C8546A5D}">
      <dsp:nvSpPr>
        <dsp:cNvPr id="0" name=""/>
        <dsp:cNvSpPr/>
      </dsp:nvSpPr>
      <dsp:spPr>
        <a:xfrm>
          <a:off x="2038093" y="4029639"/>
          <a:ext cx="2035109" cy="519703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Classify the problem according to size-similarity matrix</a:t>
          </a:r>
        </a:p>
      </dsp:txBody>
      <dsp:txXfrm>
        <a:off x="2038093" y="4029639"/>
        <a:ext cx="2035109" cy="519703"/>
      </dsp:txXfrm>
    </dsp:sp>
    <dsp:sp modelId="{489C3645-AC17-B347-81B2-1C144FABF1AF}">
      <dsp:nvSpPr>
        <dsp:cNvPr id="0" name=""/>
        <dsp:cNvSpPr/>
      </dsp:nvSpPr>
      <dsp:spPr>
        <a:xfrm>
          <a:off x="4073203" y="4029639"/>
          <a:ext cx="2035109" cy="519703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Fine-tune the model according to our requirements.</a:t>
          </a:r>
        </a:p>
      </dsp:txBody>
      <dsp:txXfrm>
        <a:off x="4073203" y="4029639"/>
        <a:ext cx="2035109" cy="519703"/>
      </dsp:txXfrm>
    </dsp:sp>
    <dsp:sp modelId="{4ED34822-EA2E-3840-9461-BB8CAA18304B}">
      <dsp:nvSpPr>
        <dsp:cNvPr id="0" name=""/>
        <dsp:cNvSpPr/>
      </dsp:nvSpPr>
      <dsp:spPr>
        <a:xfrm rot="10800000">
          <a:off x="0" y="1721478"/>
          <a:ext cx="6111297" cy="1737617"/>
        </a:xfrm>
        <a:prstGeom prst="upArrowCallou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Trained on large benchmark dataset to solve the problem similar to the one we want to solve</a:t>
          </a:r>
        </a:p>
      </dsp:txBody>
      <dsp:txXfrm rot="10800000">
        <a:off x="0" y="1721478"/>
        <a:ext cx="6111297" cy="1129051"/>
      </dsp:txXfrm>
    </dsp:sp>
    <dsp:sp modelId="{CD7D50FF-6B7D-9F4E-AA64-4CEB07E0EB80}">
      <dsp:nvSpPr>
        <dsp:cNvPr id="0" name=""/>
        <dsp:cNvSpPr/>
      </dsp:nvSpPr>
      <dsp:spPr>
        <a:xfrm rot="10800000">
          <a:off x="0" y="808"/>
          <a:ext cx="6111297" cy="1737617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Rational approach – use of pre-trained models.</a:t>
          </a:r>
        </a:p>
      </dsp:txBody>
      <dsp:txXfrm rot="10800000">
        <a:off x="0" y="808"/>
        <a:ext cx="6111297" cy="1129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BAD8-7A49-A542-BD91-B2998E197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3608F-0504-5241-AA64-8F1E5DEEF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16BE5-EFDC-CD41-B47A-B399A255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D00FF-A813-C446-BF61-E6B20DEEB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E7CFF-AF58-8E4E-920E-C9A6D073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7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C84D-F236-F54A-99D6-AC46DB11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84FF1-C83D-A144-8070-6F66871A5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E0554-F92A-AC48-A71F-BD08D9E65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CB79F-165F-5049-9909-EA21C627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1AA53-5375-9747-BE38-C93F243F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2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3F2029-E892-BC46-B2F5-C038007FC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78DAE-FAB0-E84B-9A8E-67F8B938F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2B094-8DB4-0D47-B8F3-4E8E0887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93054-1575-C047-998B-E0879FCA4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72807-147C-B245-BDDF-A60D8032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1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6835-FD24-B640-84C0-184662C3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BD9DB-6B2D-A947-A80E-E12ABC0C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9E164-C0E5-9A47-9EAF-F28DB64D9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1D250-42C0-234F-8764-A7ED64A1E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26EA4-4AE5-4641-8EA7-8C573C43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4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D36C-F500-934D-9CFA-CCE44AB0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2BD92-B4C2-8842-9DF4-03EF6037A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F289D-4241-9E49-9E88-33B5EA7B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85C37-DD45-684E-8FD8-2AFF4349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B90A5-9F8D-664D-9842-B9EF189C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7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E150-B35D-4A41-A829-890C3DEC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94A74-7CDD-7749-9526-7FB7215FF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7E7BC-04AE-6A44-86E3-6217AA8D5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315EF-7916-5C49-B806-B4B2C475E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5EBA0-5A11-6243-AFA9-AA16E83D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F225B-7038-8C4D-81D2-078F30D6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2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16C0-42D7-EC41-BD60-38E8BC10B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05553-D898-BA4F-9E2E-6C0D615FB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6BCF6-2CB6-8745-85B6-18C6E9949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B9A6A-A6CE-FE4F-84E6-EAF8269AA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40850-B390-9E42-BE2F-8D23A39064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D6CED3-DC07-164A-B868-3E61CE5A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83C9F7-D88C-294B-9427-BAA1384B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E49A8-17D9-8C4A-9C2E-EA05FCD8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5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0D839-4212-4E42-96FA-D461B0D0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E16A3-A83A-9B45-835E-F62A59D0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6F70D-74FA-874F-8049-E96EE5BA7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62071-58B1-E141-B852-9D25097B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98AFBF-3B8D-9249-B5D3-711215FC2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77A01-2A2D-7940-A26B-204C0C32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2161A-B03B-414B-82E6-77536884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5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9F95-88C5-5C42-80FE-C02216D3F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3E70-C399-9E4B-B7BD-12E9D683E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4290F-41DB-F548-8AC0-790D61109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6A01B-2122-E14E-8F0D-2727C5B3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58925-7C0B-7C4D-B6CD-81CED2756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BA3E4-3442-8745-9861-2C82D22D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9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F71C-3C52-6B4E-AC89-C1D05CAF3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98DE4-686A-A543-B107-2F2AAE4C3B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4DC13-71FB-BE40-B63A-726F5565A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85787-72D1-F341-A16F-85E668E06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34727-05D4-C34C-A4F5-A3727C4C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9EA7C-8428-464C-9EE1-7C92B9D1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8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9564C3-58D9-A445-A91E-CE827AF6E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59EE8-5F5C-8446-833E-2A8A6227B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F9E40-5D7A-CE43-90BC-F8CDD28B2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B4701-58CA-F247-81B1-BC7CD4FBB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F4FD-F1C1-0D4C-89F5-AD44902ED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ccess.thecvf.com/content_cvpr_2017/papers/Wang_ChestX-ray8_Hospital-Scale_Chest_CVPR_2017_paper.pdf" TargetMode="External"/><Relationship Id="rId2" Type="http://schemas.openxmlformats.org/officeDocument/2006/relationships/hyperlink" Target="https://github.com/ieee8023/covid-chestxray-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27B5F01-6367-4E28-8C4D-D213ED231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78" b="8722"/>
          <a:stretch/>
        </p:blipFill>
        <p:spPr>
          <a:xfrm>
            <a:off x="-524" y="49995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52DCB-6976-7A49-88E1-67BA6EE0E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62001"/>
            <a:ext cx="9031994" cy="604091"/>
          </a:xfrm>
        </p:spPr>
        <p:txBody>
          <a:bodyPr>
            <a:noAutofit/>
          </a:bodyPr>
          <a:lstStyle/>
          <a:p>
            <a:r>
              <a:rPr lang="en-US" sz="2800" b="1" dirty="0"/>
              <a:t>Detection of Covid-19 using deep Neural Networks with Chest X-Ray Images -  Comparison of </a:t>
            </a:r>
            <a:r>
              <a:rPr lang="en-US" sz="2800" b="1" dirty="0" err="1"/>
              <a:t>DarkNet</a:t>
            </a:r>
            <a:r>
              <a:rPr lang="en-US" sz="2800" b="1" dirty="0"/>
              <a:t> and </a:t>
            </a:r>
            <a:r>
              <a:rPr lang="en-US" sz="2800" b="1" dirty="0" err="1"/>
              <a:t>ResNet</a:t>
            </a: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56038-63AA-B34C-9974-9268B4BFF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051761"/>
            <a:ext cx="8382000" cy="1338471"/>
          </a:xfrm>
        </p:spPr>
        <p:txBody>
          <a:bodyPr>
            <a:noAutofit/>
          </a:bodyPr>
          <a:lstStyle/>
          <a:p>
            <a:r>
              <a:rPr lang="en-US" sz="2000" dirty="0"/>
              <a:t>CS 7313 Machine learning and pattern recognition</a:t>
            </a:r>
          </a:p>
          <a:p>
            <a:r>
              <a:rPr lang="en-US" sz="2000" dirty="0"/>
              <a:t>Advisor: Dr. Yan Yan</a:t>
            </a:r>
          </a:p>
          <a:p>
            <a:r>
              <a:rPr lang="en-US" sz="2000" dirty="0"/>
              <a:t>Team : </a:t>
            </a:r>
            <a:r>
              <a:rPr lang="en-US" sz="2000" dirty="0" err="1"/>
              <a:t>Punitha</a:t>
            </a:r>
            <a:r>
              <a:rPr lang="en-US" sz="2000" dirty="0"/>
              <a:t> Valli Devaraj and Aishwarya </a:t>
            </a:r>
            <a:r>
              <a:rPr lang="en-US" sz="2000" dirty="0" err="1"/>
              <a:t>baskaran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7593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E3EC-94D2-DB4A-9A0A-0073AB87B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SVM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DA378-63F8-B34F-AF3A-21F8B21CC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Vector Machine – significant accuracy and less computational power</a:t>
            </a:r>
          </a:p>
          <a:p>
            <a:r>
              <a:rPr lang="en-US" dirty="0"/>
              <a:t>Algorithm : find a hyperplane in an N-</a:t>
            </a:r>
            <a:r>
              <a:rPr lang="en-US" dirty="0" err="1"/>
              <a:t>dimentional</a:t>
            </a:r>
            <a:r>
              <a:rPr lang="en-US" dirty="0"/>
              <a:t> space that distinctly classifies the data points.</a:t>
            </a:r>
          </a:p>
          <a:p>
            <a:r>
              <a:rPr lang="en-US" dirty="0"/>
              <a:t>Supper vectors are data points closer to hyperplane. Maximize the margin of the classifier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B5D7CEE-D297-BC4F-BA4A-DB79E244EF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59" y="4580889"/>
            <a:ext cx="3888741" cy="1596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0651F9-F6BC-4643-8891-FB495FEFAC99}"/>
              </a:ext>
            </a:extLst>
          </p:cNvPr>
          <p:cNvSpPr txBox="1"/>
          <p:nvPr/>
        </p:nvSpPr>
        <p:spPr>
          <a:xfrm>
            <a:off x="1123720" y="6176962"/>
            <a:ext cx="3679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6.</a:t>
            </a:r>
            <a:r>
              <a:rPr lang="en-US" sz="1400" dirty="0"/>
              <a:t> Hyperplanes in 2D and 3D feature space.</a:t>
            </a:r>
            <a:r>
              <a:rPr lang="en-US" sz="1400" dirty="0">
                <a:effectLst/>
              </a:rPr>
              <a:t> 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438E6-BD0E-7942-9381-0F35D2FAA629}"/>
              </a:ext>
            </a:extLst>
          </p:cNvPr>
          <p:cNvSpPr txBox="1"/>
          <p:nvPr/>
        </p:nvSpPr>
        <p:spPr>
          <a:xfrm>
            <a:off x="6499952" y="4580889"/>
            <a:ext cx="40321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Proposed model: SVM with linear kernel , epsilon value is set as 0.04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linear separation of the positive and negative samples can be handled using below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 is weight vector , b is bias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23A0C-6BA6-264E-80EB-426767DD191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43" y="6040450"/>
            <a:ext cx="1377109" cy="2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0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0FD71-A37B-F846-96A3-1AE9B8E5A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/>
              <a:t>C. SELECTING THE PRE-TRAINED MODEL RESNET50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BDC7E-DF3C-ED4D-BF45-346DB17E9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Decision Tree – predictive modelling approach</a:t>
            </a:r>
          </a:p>
          <a:p>
            <a:r>
              <a:rPr lang="en-US" sz="1800" dirty="0"/>
              <a:t>Non-parametric supervised learning method used in both classification and regression tasks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16B369-8EB1-154C-B56A-ECF881423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481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91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CBAF1-DB44-B14C-BFDE-26643D57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3200" dirty="0"/>
              <a:t>SMOOTH LEARNING CURVE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47E68DE-8E88-2E47-B067-712DE51578A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0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C9AC5-3E59-D740-ADC3-5AFB47BBB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Learning rate at 0.0001 produced smooth learning curve than higher learning rate which enables faster convergence than lower learning rate</a:t>
            </a:r>
          </a:p>
          <a:p>
            <a:r>
              <a:rPr lang="en-US" sz="1800" dirty="0"/>
              <a:t>Avoid being trapped into local minimums too early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5917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9B61F-1F98-6047-BBB6-77C1F093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Pre-trained ResNet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72F9D-9FD0-5441-A901-14FD2E72C6E5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Core Idea – Residual Network so called ‘ identity shortcut connections’ that skips one or more layers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Stacks convolutional layers but also adds original input to the output of convolutional layer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 err="1"/>
              <a:t>ResNet</a:t>
            </a:r>
            <a:r>
              <a:rPr lang="en-US" sz="1300" dirty="0"/>
              <a:t> 50 Model – 5 stages , each convolutional block has 3 convolutional layers, and each identity block has 3 convolutional layers.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23 million trainable parameters.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A097DF73-0180-9A46-8A0C-2EC8099CC1B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0" y="2920888"/>
            <a:ext cx="4974336" cy="2934857"/>
          </a:xfrm>
          <a:prstGeom prst="rect">
            <a:avLst/>
          </a:prstGeom>
        </p:spPr>
      </p:pic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C49A55E1-8F73-3F48-B123-B21423D0AB7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84" y="3903319"/>
            <a:ext cx="4974336" cy="9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483A-2FA8-774A-9040-FB1E493D5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RESNET-50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054B9-A11E-A84A-AF93-2ED881809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Pre-trained ImageNet weights, tuned hyper parameters, added layers</a:t>
            </a:r>
          </a:p>
          <a:p>
            <a:r>
              <a:rPr lang="en-US" sz="2000" dirty="0"/>
              <a:t>Average pooling between ResNet50 output and FC</a:t>
            </a:r>
          </a:p>
          <a:p>
            <a:r>
              <a:rPr lang="en-US" sz="2000" dirty="0"/>
              <a:t>Reference paper: Max Pooling – loss in variation of image mainly for Pneumonia and Covid-19 patients.</a:t>
            </a:r>
          </a:p>
          <a:p>
            <a:r>
              <a:rPr lang="en-US" sz="2000" dirty="0"/>
              <a:t>Dropout layer – to avoid overfitting.</a:t>
            </a:r>
          </a:p>
          <a:p>
            <a:r>
              <a:rPr lang="en-US" sz="2000" dirty="0"/>
              <a:t>Data augmentation – rotate, flip, cropping, shearing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" name="Picture 27" descr="Chart, funnel chart&#10;&#10;Description automatically generated">
            <a:extLst>
              <a:ext uri="{FF2B5EF4-FFF2-40B4-BE49-F238E27FC236}">
                <a16:creationId xmlns:a16="http://schemas.microsoft.com/office/drawing/2014/main" id="{2FD9A4A9-00E3-484D-9C30-5F6BFF51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001294"/>
            <a:ext cx="11353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2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FE0C2-50C2-FC4A-8E5A-27015211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7144-A201-9C41-A037-4FE6A5BE9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1588"/>
            <a:ext cx="10515600" cy="4905375"/>
          </a:xfrm>
        </p:spPr>
        <p:txBody>
          <a:bodyPr/>
          <a:lstStyle/>
          <a:p>
            <a:r>
              <a:rPr lang="en-US" sz="2400" dirty="0"/>
              <a:t>Used to combat the overfitting issue.</a:t>
            </a:r>
          </a:p>
          <a:p>
            <a:r>
              <a:rPr lang="en-US" sz="2400" dirty="0"/>
              <a:t>Stop training as soon as the validation error reaches minimum</a:t>
            </a:r>
          </a:p>
          <a:p>
            <a:r>
              <a:rPr lang="en-US" sz="2400" dirty="0"/>
              <a:t>In our project, we are monitoring validation loss at patience=10, mode=min.</a:t>
            </a:r>
          </a:p>
          <a:p>
            <a:r>
              <a:rPr lang="en-US" sz="2400" dirty="0"/>
              <a:t>Adam optimizer , 0.0001 learning rate , categorical cross entropy loss function</a:t>
            </a:r>
          </a:p>
          <a:p>
            <a:r>
              <a:rPr lang="en-US" sz="2400" dirty="0"/>
              <a:t>Validation and training accuracy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A9A734D2-07BE-D444-B47E-EC6B4033055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66072"/>
            <a:ext cx="2319338" cy="187751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23F7768-2069-D34D-A1AE-07BF3890E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728" y="3724275"/>
            <a:ext cx="4089400" cy="262540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F48D8B2-E2F4-5A42-905B-6695B61F3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324" y="3699829"/>
            <a:ext cx="4089400" cy="26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13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CCC31-8A44-A24D-961F-7CC3F160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– PR and 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02315-8D22-4145-9AE6-F637A1B2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Train accuracy – 95.08% Test accuracy – 91.95%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E16021-FAB6-CD4B-AB6F-F71297C23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419230"/>
              </p:ext>
            </p:extLst>
          </p:nvPr>
        </p:nvGraphicFramePr>
        <p:xfrm>
          <a:off x="1328737" y="2486025"/>
          <a:ext cx="5543551" cy="9429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1823">
                  <a:extLst>
                    <a:ext uri="{9D8B030D-6E8A-4147-A177-3AD203B41FA5}">
                      <a16:colId xmlns:a16="http://schemas.microsoft.com/office/drawing/2014/main" val="684478266"/>
                    </a:ext>
                  </a:extLst>
                </a:gridCol>
                <a:gridCol w="1000038">
                  <a:extLst>
                    <a:ext uri="{9D8B030D-6E8A-4147-A177-3AD203B41FA5}">
                      <a16:colId xmlns:a16="http://schemas.microsoft.com/office/drawing/2014/main" val="1737394310"/>
                    </a:ext>
                  </a:extLst>
                </a:gridCol>
                <a:gridCol w="972553">
                  <a:extLst>
                    <a:ext uri="{9D8B030D-6E8A-4147-A177-3AD203B41FA5}">
                      <a16:colId xmlns:a16="http://schemas.microsoft.com/office/drawing/2014/main" val="869369756"/>
                    </a:ext>
                  </a:extLst>
                </a:gridCol>
                <a:gridCol w="972553">
                  <a:extLst>
                    <a:ext uri="{9D8B030D-6E8A-4147-A177-3AD203B41FA5}">
                      <a16:colId xmlns:a16="http://schemas.microsoft.com/office/drawing/2014/main" val="3925468173"/>
                    </a:ext>
                  </a:extLst>
                </a:gridCol>
                <a:gridCol w="806584">
                  <a:extLst>
                    <a:ext uri="{9D8B030D-6E8A-4147-A177-3AD203B41FA5}">
                      <a16:colId xmlns:a16="http://schemas.microsoft.com/office/drawing/2014/main" val="116068327"/>
                    </a:ext>
                  </a:extLst>
                </a:gridCol>
              </a:tblGrid>
              <a:tr h="157163">
                <a:tc row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Findings/Accuracy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Train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Test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041703"/>
                  </a:ext>
                </a:extLst>
              </a:tr>
              <a:tr h="1571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Precision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5354703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Normal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1318607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Pneumonia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5710435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Covid-19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4491395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95.08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91.95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77643"/>
                  </a:ext>
                </a:extLst>
              </a:tr>
            </a:tbl>
          </a:graphicData>
        </a:graphic>
      </p:graphicFrame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B3D1D5D-75FF-BB4F-A2C5-85F02A57E1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97" y="3576960"/>
            <a:ext cx="3903028" cy="205231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6D14257-6309-B749-8820-5EF3B00F0B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63940"/>
            <a:ext cx="4419600" cy="22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9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1478-2B6B-AE47-8ACC-4C751F79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– TRAINING AND TESTING DATA OF RESNET</a:t>
            </a: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E77BFEBE-BD67-DB45-BD01-EBE1FB7D48F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18494"/>
            <a:ext cx="77724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8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04245F0D-3A7E-2441-B21D-8C04343853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841500"/>
            <a:ext cx="4483100" cy="4445000"/>
          </a:xfrm>
          <a:prstGeom prst="rect">
            <a:avLst/>
          </a:prstGeom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4BE1A53-DD48-5640-A0DF-AA558558AD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1841500"/>
            <a:ext cx="5689600" cy="444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D60A0A-6F5C-A148-BA3A-62093EE4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CONFUSION MATRIX – COMPARISON OF OUR RESTNET WITH DARKCOVIDNET</a:t>
            </a:r>
          </a:p>
        </p:txBody>
      </p:sp>
    </p:spTree>
    <p:extLst>
      <p:ext uri="{BB962C8B-B14F-4D97-AF65-F5344CB8AC3E}">
        <p14:creationId xmlns:p14="http://schemas.microsoft.com/office/powerpoint/2010/main" val="321030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B16B-26F3-7143-8EF2-E89F9A52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– RESNET WITH SVM</a:t>
            </a:r>
            <a:endParaRPr lang="en-US" dirty="0"/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CEC81F6D-B4B3-CC40-89AA-A92EBA642C3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8" y="1825625"/>
            <a:ext cx="95154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7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62AA-17B3-FF4C-80E6-A894F4AA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B1008-E1F9-634E-8317-218D9E5A5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/>
              <a:t>A newly identified coronavirus, SARS-CoV-2 has caused worldwide pandemic of respiratory illness called COVID-19</a:t>
            </a:r>
          </a:p>
          <a:p>
            <a:r>
              <a:rPr lang="en-US" sz="2400" dirty="0"/>
              <a:t>It can spread through droplets released into the air when an infected person coughs or sneezes.</a:t>
            </a:r>
          </a:p>
          <a:p>
            <a:r>
              <a:rPr lang="en-US" sz="2400" dirty="0"/>
              <a:t>RT-PCR:  Time consuming, low sensitivity (60%-70%)</a:t>
            </a:r>
          </a:p>
          <a:p>
            <a:r>
              <a:rPr lang="en-US" sz="2400" dirty="0"/>
              <a:t>We propose a solution through the development of CNN for automatic diagnosis of COVID-19 amongst normal and pneumonia cases.</a:t>
            </a:r>
          </a:p>
        </p:txBody>
      </p:sp>
    </p:spTree>
    <p:extLst>
      <p:ext uri="{BB962C8B-B14F-4D97-AF65-F5344CB8AC3E}">
        <p14:creationId xmlns:p14="http://schemas.microsoft.com/office/powerpoint/2010/main" val="3494293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4D71-AA47-ED41-AA37-969E6376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C925FEB9-C35A-1A4A-9505-417D84C8557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985963"/>
            <a:ext cx="9558338" cy="29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11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658F-9C88-B546-B9BB-17CE5A53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MODEL – BATTLE AND DEFEAT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3985F-FEC6-2B4D-A165-3B3D9DC33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Battle:</a:t>
            </a:r>
          </a:p>
          <a:p>
            <a:pPr marL="0" indent="0">
              <a:buNone/>
            </a:pPr>
            <a:r>
              <a:rPr lang="en-US" sz="1800" dirty="0"/>
              <a:t>	Figure 19a - Predicted pneumonia but actually COVID-19 </a:t>
            </a:r>
          </a:p>
          <a:p>
            <a:pPr marL="0" indent="0">
              <a:buNone/>
            </a:pPr>
            <a:r>
              <a:rPr lang="en-US" sz="1800" dirty="0"/>
              <a:t>	Figure 19b - Predicted COVID-19 but actually pneumonia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Defeat: Properly classified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4" name="Picture 3" descr="A picture containing text, nature, X-ray film&#10;&#10;Description automatically generated">
            <a:extLst>
              <a:ext uri="{FF2B5EF4-FFF2-40B4-BE49-F238E27FC236}">
                <a16:creationId xmlns:a16="http://schemas.microsoft.com/office/drawing/2014/main" id="{0AC131C8-A209-2C4C-A99F-2DEBB43DA0A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396" y="2894330"/>
            <a:ext cx="3799204" cy="1877695"/>
          </a:xfrm>
          <a:prstGeom prst="rect">
            <a:avLst/>
          </a:prstGeom>
        </p:spPr>
      </p:pic>
      <p:pic>
        <p:nvPicPr>
          <p:cNvPr id="5" name="Picture 4" descr="A picture containing text, X-ray film, different&#10;&#10;Description automatically generated">
            <a:extLst>
              <a:ext uri="{FF2B5EF4-FFF2-40B4-BE49-F238E27FC236}">
                <a16:creationId xmlns:a16="http://schemas.microsoft.com/office/drawing/2014/main" id="{BB8FDBC8-FD5E-8A4E-801A-102226E9D03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459" y="5324791"/>
            <a:ext cx="3917316" cy="116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86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B373A-5A8E-DF44-9D52-4C60AB92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0015-7F6D-F04B-B7AE-A68D4A323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3117851"/>
            <a:ext cx="9708995" cy="2939758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200" dirty="0"/>
              <a:t>We present a deep learning model to distinguish amongst normal, pneumonia, and COVID-19 X-rays, with the goal of diagnosing COVID-19 in the current pandemic.</a:t>
            </a:r>
          </a:p>
          <a:p>
            <a:r>
              <a:rPr lang="en-US" sz="2200" dirty="0"/>
              <a:t>This system can be used in remote places in countries affected by COVID-19 to overcome a shortage of radiologists. Also, such models can be used to diagnose other chest-related diseases including tuberculosis and pneumonia </a:t>
            </a:r>
          </a:p>
          <a:p>
            <a:r>
              <a:rPr lang="en-US" sz="2200" dirty="0"/>
              <a:t>A limitation of the study is the use of a limited number of COVID-19 X-ray images. We intend to make our model more robust and accurate by using more such images from our local hospitals. </a:t>
            </a:r>
          </a:p>
          <a:p>
            <a:r>
              <a:rPr lang="en-US" sz="2200" dirty="0"/>
              <a:t>Future work should seek advice from a radiologist to better understand these X-rays to improve model performance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7590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19D06-34F7-436B-9F21-AFC69DBC6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6" t="9091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79F5E-24C8-C34D-89B0-99DBD878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61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0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2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3815A-14FE-AC41-87E8-F76167842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BACKGROUND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5069-BD08-4A4E-AF5D-3D2367D8D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812589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dirty="0"/>
              <a:t>Due to insufficient test kits at early stage of pandemic – combining clinical image features with lab results helps early detection of Covid-19</a:t>
            </a:r>
          </a:p>
          <a:p>
            <a:r>
              <a:rPr lang="en-US" sz="1800" dirty="0"/>
              <a:t>Deep learning – successful in arrhythmia detection, breast cancer detection, pneumonia detection</a:t>
            </a:r>
          </a:p>
          <a:p>
            <a:r>
              <a:rPr lang="en-US" sz="1800" dirty="0"/>
              <a:t>Past research shows high accuracy in using CNNs to classify X-ray images for thorax diseases (L. Wang &amp; Wong, 2020; X. Wang et al., 2017). </a:t>
            </a:r>
          </a:p>
          <a:p>
            <a:r>
              <a:rPr lang="en-US" sz="1800" dirty="0"/>
              <a:t>We aim to use dataset of normal, pneumonia, and COVID-19 chest X-rays and develop  ML model using transfer learning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CC0C4-F4C3-BA41-BA61-DB8C4B301D9F}"/>
              </a:ext>
            </a:extLst>
          </p:cNvPr>
          <p:cNvPicPr/>
          <p:nvPr/>
        </p:nvPicPr>
        <p:blipFill rotWithShape="1">
          <a:blip r:embed="rId2"/>
          <a:srcRect l="2754" r="313" b="2"/>
          <a:stretch/>
        </p:blipFill>
        <p:spPr>
          <a:xfrm>
            <a:off x="554415" y="2454439"/>
            <a:ext cx="11167447" cy="3484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D4921D-ADB1-5944-A6A1-F91085A60743}"/>
              </a:ext>
            </a:extLst>
          </p:cNvPr>
          <p:cNvSpPr txBox="1"/>
          <p:nvPr/>
        </p:nvSpPr>
        <p:spPr>
          <a:xfrm>
            <a:off x="618424" y="5800262"/>
            <a:ext cx="1009720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Figure 1</a:t>
            </a:r>
            <a:r>
              <a:rPr lang="en-US" dirty="0"/>
              <a:t>. Chest X-ray images of a 50-year-old COVID-19 patient with pneumonia over a week.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8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CFA46-A366-F649-85C8-D58FEBD0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DATASET EXPLORATION</a:t>
            </a:r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EF2C4-84F0-C14C-BFDB-AFB3587A9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2400" dirty="0"/>
              <a:t>In this study, dataset consisting of  X-ray images obtained from two different sources were used for the diagnosis of COVID-19. </a:t>
            </a:r>
          </a:p>
          <a:p>
            <a:r>
              <a:rPr lang="en-US" sz="2400" dirty="0"/>
              <a:t>First, is from </a:t>
            </a:r>
            <a:r>
              <a:rPr lang="en-US" sz="2400" dirty="0" err="1"/>
              <a:t>CohenJP</a:t>
            </a:r>
            <a:r>
              <a:rPr lang="en-US" sz="2400" dirty="0"/>
              <a:t>(2020) COVID-19 Image data collection. Images from various open sources. Database is shared by different researchers.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https://github.com/ieee8023/covid-chestxray-dataset</a:t>
            </a:r>
            <a:endParaRPr lang="en-US" sz="2400" dirty="0"/>
          </a:p>
          <a:p>
            <a:r>
              <a:rPr lang="en-US" sz="2400" dirty="0"/>
              <a:t>This Repository is Ongoing data project collection. We had access to 115/127 total COVID-19 images, among which 43 are female and 72 are male cases that were found to be positive. </a:t>
            </a:r>
          </a:p>
          <a:p>
            <a:r>
              <a:rPr lang="en-US" sz="2400" dirty="0"/>
              <a:t>Second dataset for pneumonia and normal chest X-rays were gathered from the NIH Clinical Center </a:t>
            </a:r>
            <a:r>
              <a:rPr lang="en-US" sz="2400" dirty="0">
                <a:hlinkClick r:id="rId3"/>
              </a:rPr>
              <a:t>(X. Wang et al., 2017)</a:t>
            </a:r>
            <a:endParaRPr lang="en-US" sz="2400" dirty="0"/>
          </a:p>
          <a:p>
            <a:r>
              <a:rPr lang="en-US" sz="2400" dirty="0"/>
              <a:t>We focused on pneumonia X-rays from the NIH dataset based on prior research that suggests that many COVID-19 patients develop pneumonia (CDC, 2020). </a:t>
            </a:r>
          </a:p>
        </p:txBody>
      </p:sp>
    </p:spTree>
    <p:extLst>
      <p:ext uri="{BB962C8B-B14F-4D97-AF65-F5344CB8AC3E}">
        <p14:creationId xmlns:p14="http://schemas.microsoft.com/office/powerpoint/2010/main" val="144977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C9DB5-6085-3D41-A94A-D95ED3F6D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SAMPLE IMAGES FROM THE 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5EEF2-C835-F547-AC10-A9FF34513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484255"/>
            <a:ext cx="4530898" cy="3754704"/>
          </a:xfrm>
        </p:spPr>
        <p:txBody>
          <a:bodyPr anchor="ctr">
            <a:normAutofit/>
          </a:bodyPr>
          <a:lstStyle/>
          <a:p>
            <a:r>
              <a:rPr lang="en-US" sz="1700" dirty="0"/>
              <a:t>Second dataset from NIH: 16756 images total. We randomly chose 1360 normal and 1360 pneumonia images. </a:t>
            </a:r>
          </a:p>
          <a:p>
            <a:r>
              <a:rPr lang="en-US" sz="1700" dirty="0"/>
              <a:t>Reference paper : </a:t>
            </a:r>
            <a:r>
              <a:rPr lang="en-US" sz="1700" dirty="0" err="1"/>
              <a:t>DarkNet</a:t>
            </a:r>
            <a:r>
              <a:rPr lang="en-US" sz="1700" dirty="0"/>
              <a:t> considered 500 normal and 500 pneumonia cases.</a:t>
            </a:r>
          </a:p>
          <a:p>
            <a:r>
              <a:rPr lang="en-US" sz="1700" dirty="0"/>
              <a:t>Our Final Dataset: 2835 X-rays images 224x224</a:t>
            </a:r>
          </a:p>
          <a:p>
            <a:r>
              <a:rPr lang="en-US" sz="1700" dirty="0"/>
              <a:t>Training and Testing Dataset are mutually exclusive.</a:t>
            </a:r>
          </a:p>
          <a:p>
            <a:pPr marL="0" indent="0">
              <a:buNone/>
            </a:pPr>
            <a:r>
              <a:rPr lang="x-none" sz="1200" b="1"/>
              <a:t>Figure 2.</a:t>
            </a:r>
            <a:r>
              <a:rPr lang="x-none" sz="1200"/>
              <a:t> A few COVID-19 cases and findings by dataset: (a) Cardio-vasal shadow within the limits, (b) Increasing left basilar opacity is visible, arousing concern about pneumonia, (c) Progressive infiltrate and consolidation, (d) Small consolidation in right upper lobe and ground-glass opacities in both lower lobes, (e) Infection demonstrates right airspace opacities, and (f) Progression of prominent bilateral perihilar infiltration and ill-defined patchy opacities at bilateral lungs.</a:t>
            </a:r>
            <a:endParaRPr lang="en-US" sz="1200" dirty="0"/>
          </a:p>
          <a:p>
            <a:endParaRPr lang="en-US" sz="17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9AC9FBB-ECE7-1846-A807-B9809B7D1432}"/>
              </a:ext>
            </a:extLst>
          </p:cNvPr>
          <p:cNvPicPr/>
          <p:nvPr/>
        </p:nvPicPr>
        <p:blipFill rotWithShape="1">
          <a:blip r:embed="rId2"/>
          <a:srcRect r="3977" b="1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68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C5DFD-43BB-5543-9E84-B46274425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US" sz="4000" dirty="0"/>
              <a:t>TRAIN: TEST SPLIT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FE258-22FF-C542-A020-DAC25534C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r>
              <a:rPr lang="en-US" sz="2000" dirty="0"/>
              <a:t>To ensure generalization, the training data was split into 60% training and 40% validation sets. </a:t>
            </a:r>
          </a:p>
          <a:p>
            <a:r>
              <a:rPr lang="en-US" sz="2000" dirty="0"/>
              <a:t>a 60-40 split showed the best generalization performance in test accuracy.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455C81B2-11AB-ED49-918B-945E3557C8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524" y="769253"/>
            <a:ext cx="4810874" cy="143123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37C4D7-2744-6E4C-9386-8D8556223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558949"/>
              </p:ext>
            </p:extLst>
          </p:nvPr>
        </p:nvGraphicFramePr>
        <p:xfrm>
          <a:off x="6096001" y="2993468"/>
          <a:ext cx="5902394" cy="31059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4852">
                  <a:extLst>
                    <a:ext uri="{9D8B030D-6E8A-4147-A177-3AD203B41FA5}">
                      <a16:colId xmlns:a16="http://schemas.microsoft.com/office/drawing/2014/main" val="1358211756"/>
                    </a:ext>
                  </a:extLst>
                </a:gridCol>
                <a:gridCol w="2223771">
                  <a:extLst>
                    <a:ext uri="{9D8B030D-6E8A-4147-A177-3AD203B41FA5}">
                      <a16:colId xmlns:a16="http://schemas.microsoft.com/office/drawing/2014/main" val="1052353325"/>
                    </a:ext>
                  </a:extLst>
                </a:gridCol>
                <a:gridCol w="2223771">
                  <a:extLst>
                    <a:ext uri="{9D8B030D-6E8A-4147-A177-3AD203B41FA5}">
                      <a16:colId xmlns:a16="http://schemas.microsoft.com/office/drawing/2014/main" val="2431045716"/>
                    </a:ext>
                  </a:extLst>
                </a:gridCol>
              </a:tblGrid>
              <a:tr h="12199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spc="-5">
                          <a:effectLst/>
                        </a:rPr>
                        <a:t>Train – </a:t>
                      </a:r>
                      <a:r>
                        <a:rPr lang="en-US" sz="2000" spc="-5">
                          <a:effectLst/>
                        </a:rPr>
                        <a:t>Test </a:t>
                      </a:r>
                      <a:r>
                        <a:rPr lang="x-none" sz="2000" spc="-5">
                          <a:effectLst/>
                        </a:rPr>
                        <a:t>Split of data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spc="-5">
                          <a:effectLst/>
                        </a:rPr>
                        <a:t>Training Accuracy(%)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spc="-5">
                          <a:effectLst/>
                        </a:rPr>
                        <a:t>Testing </a:t>
                      </a:r>
                      <a:r>
                        <a:rPr lang="x-none" sz="2000" spc="-5">
                          <a:effectLst/>
                        </a:rPr>
                        <a:t>Accuracy(%)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extLst>
                  <a:ext uri="{0D108BD9-81ED-4DB2-BD59-A6C34878D82A}">
                    <a16:rowId xmlns:a16="http://schemas.microsoft.com/office/drawing/2014/main" val="2470187187"/>
                  </a:ext>
                </a:extLst>
              </a:tr>
              <a:tr h="628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spc="-5">
                          <a:effectLst/>
                        </a:rPr>
                        <a:t>80% - 20%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spc="-5">
                          <a:effectLst/>
                        </a:rPr>
                        <a:t>95.01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spc="-5">
                          <a:effectLst/>
                        </a:rPr>
                        <a:t>86.55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extLst>
                  <a:ext uri="{0D108BD9-81ED-4DB2-BD59-A6C34878D82A}">
                    <a16:rowId xmlns:a16="http://schemas.microsoft.com/office/drawing/2014/main" val="2706165571"/>
                  </a:ext>
                </a:extLst>
              </a:tr>
              <a:tr h="628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spc="-5">
                          <a:effectLst/>
                        </a:rPr>
                        <a:t>60% - 40%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spc="-5">
                          <a:effectLst/>
                        </a:rPr>
                        <a:t>95.08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spc="-5">
                          <a:effectLst/>
                        </a:rPr>
                        <a:t>91.95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extLst>
                  <a:ext uri="{0D108BD9-81ED-4DB2-BD59-A6C34878D82A}">
                    <a16:rowId xmlns:a16="http://schemas.microsoft.com/office/drawing/2014/main" val="1389491689"/>
                  </a:ext>
                </a:extLst>
              </a:tr>
              <a:tr h="6286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spc="-5">
                          <a:effectLst/>
                        </a:rPr>
                        <a:t>50% - 50%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spc="-5">
                          <a:effectLst/>
                        </a:rPr>
                        <a:t>96.51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x-none" sz="2000" spc="-5">
                          <a:effectLst/>
                        </a:rPr>
                        <a:t>85.43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6941" marR="136941" marT="0" marB="0"/>
                </a:tc>
                <a:extLst>
                  <a:ext uri="{0D108BD9-81ED-4DB2-BD59-A6C34878D82A}">
                    <a16:rowId xmlns:a16="http://schemas.microsoft.com/office/drawing/2014/main" val="33883003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86D3B8-20EE-614F-B05B-67BB7AB6AD89}"/>
              </a:ext>
            </a:extLst>
          </p:cNvPr>
          <p:cNvSpPr txBox="1"/>
          <p:nvPr/>
        </p:nvSpPr>
        <p:spPr>
          <a:xfrm>
            <a:off x="7187524" y="2409568"/>
            <a:ext cx="46853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3.</a:t>
            </a:r>
            <a:r>
              <a:rPr lang="en-US" sz="1400" dirty="0"/>
              <a:t> Images from the final dataset into 3 classes – Covid-19, Pneumonia, Normal.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A10B65-D66B-4840-9517-84B4DF39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en-US" sz="5200"/>
              <a:t>CHOOSING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2FCCB-304B-624A-884F-2DC676EA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In this study, major challenge is lack of Covid-19 X-rays.</a:t>
            </a:r>
          </a:p>
          <a:p>
            <a:r>
              <a:rPr lang="en-US" sz="2000" dirty="0"/>
              <a:t>4.4% of training and 0.47% of test dataset.</a:t>
            </a:r>
          </a:p>
          <a:p>
            <a:r>
              <a:rPr lang="en-US" sz="2000" dirty="0"/>
              <a:t>Every patient’s body can react differently to infections, which may be apparent in chest infection localization.</a:t>
            </a:r>
          </a:p>
        </p:txBody>
      </p:sp>
    </p:spTree>
    <p:extLst>
      <p:ext uri="{BB962C8B-B14F-4D97-AF65-F5344CB8AC3E}">
        <p14:creationId xmlns:p14="http://schemas.microsoft.com/office/powerpoint/2010/main" val="361794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9F7BF7-0470-4643-98A4-6BC35B3D4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157694" cy="4950634"/>
          </a:xfrm>
          <a:custGeom>
            <a:avLst/>
            <a:gdLst>
              <a:gd name="connsiteX0" fmla="*/ 5157694 w 5157694"/>
              <a:gd name="connsiteY0" fmla="*/ 0 h 4950634"/>
              <a:gd name="connsiteX1" fmla="*/ 263400 w 5157694"/>
              <a:gd name="connsiteY1" fmla="*/ 0 h 4950634"/>
              <a:gd name="connsiteX2" fmla="*/ 161950 w 5157694"/>
              <a:gd name="connsiteY2" fmla="*/ 277179 h 4950634"/>
              <a:gd name="connsiteX3" fmla="*/ 0 w 5157694"/>
              <a:gd name="connsiteY3" fmla="*/ 1348379 h 4950634"/>
              <a:gd name="connsiteX4" fmla="*/ 3602256 w 5157694"/>
              <a:gd name="connsiteY4" fmla="*/ 4950634 h 4950634"/>
              <a:gd name="connsiteX5" fmla="*/ 4984183 w 5157694"/>
              <a:gd name="connsiteY5" fmla="*/ 4676036 h 4950634"/>
              <a:gd name="connsiteX6" fmla="*/ 5157694 w 5157694"/>
              <a:gd name="connsiteY6" fmla="*/ 4598233 h 495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7694" h="4950634">
                <a:moveTo>
                  <a:pt x="5157694" y="0"/>
                </a:moveTo>
                <a:lnTo>
                  <a:pt x="263400" y="0"/>
                </a:lnTo>
                <a:lnTo>
                  <a:pt x="161950" y="277179"/>
                </a:lnTo>
                <a:cubicBezTo>
                  <a:pt x="56700" y="615571"/>
                  <a:pt x="0" y="975354"/>
                  <a:pt x="0" y="1348379"/>
                </a:cubicBezTo>
                <a:cubicBezTo>
                  <a:pt x="0" y="3337849"/>
                  <a:pt x="1612786" y="4950634"/>
                  <a:pt x="3602256" y="4950634"/>
                </a:cubicBezTo>
                <a:cubicBezTo>
                  <a:pt x="4091852" y="4950634"/>
                  <a:pt x="4558635" y="4852960"/>
                  <a:pt x="4984183" y="4676036"/>
                </a:cubicBezTo>
                <a:lnTo>
                  <a:pt x="5157694" y="459823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4AD5F1-5EFA-450C-8A99-3B23B033F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4931983" cy="4724929"/>
          </a:xfrm>
          <a:custGeom>
            <a:avLst/>
            <a:gdLst>
              <a:gd name="connsiteX0" fmla="*/ 4931983 w 4931983"/>
              <a:gd name="connsiteY0" fmla="*/ 0 h 4724929"/>
              <a:gd name="connsiteX1" fmla="*/ 281761 w 4931983"/>
              <a:gd name="connsiteY1" fmla="*/ 0 h 4724929"/>
              <a:gd name="connsiteX2" fmla="*/ 265347 w 4931983"/>
              <a:gd name="connsiteY2" fmla="*/ 34074 h 4724929"/>
              <a:gd name="connsiteX3" fmla="*/ 0 w 4931983"/>
              <a:gd name="connsiteY3" fmla="*/ 1348380 h 4724929"/>
              <a:gd name="connsiteX4" fmla="*/ 3376549 w 4931983"/>
              <a:gd name="connsiteY4" fmla="*/ 4724929 h 4724929"/>
              <a:gd name="connsiteX5" fmla="*/ 4840423 w 4931983"/>
              <a:gd name="connsiteY5" fmla="*/ 4391965 h 4724929"/>
              <a:gd name="connsiteX6" fmla="*/ 4931983 w 4931983"/>
              <a:gd name="connsiteY6" fmla="*/ 4341519 h 4724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1983" h="4724929">
                <a:moveTo>
                  <a:pt x="4931983" y="0"/>
                </a:moveTo>
                <a:lnTo>
                  <a:pt x="281761" y="0"/>
                </a:lnTo>
                <a:lnTo>
                  <a:pt x="265347" y="34074"/>
                </a:lnTo>
                <a:cubicBezTo>
                  <a:pt x="94485" y="438040"/>
                  <a:pt x="0" y="882177"/>
                  <a:pt x="0" y="1348380"/>
                </a:cubicBezTo>
                <a:cubicBezTo>
                  <a:pt x="0" y="3213197"/>
                  <a:pt x="1511732" y="4724929"/>
                  <a:pt x="3376549" y="4724929"/>
                </a:cubicBezTo>
                <a:cubicBezTo>
                  <a:pt x="3901029" y="4724929"/>
                  <a:pt x="4397579" y="4605349"/>
                  <a:pt x="4840423" y="4391965"/>
                </a:cubicBezTo>
                <a:lnTo>
                  <a:pt x="4931983" y="43415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A6011F-0A9D-034B-A215-0F1EBBADA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603504"/>
            <a:ext cx="3221067" cy="30361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A. TRANSFER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A9C65D-D2A5-43A8-9160-A27D371755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180969"/>
              </p:ext>
            </p:extLst>
          </p:nvPr>
        </p:nvGraphicFramePr>
        <p:xfrm>
          <a:off x="5683624" y="1409700"/>
          <a:ext cx="6111297" cy="457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2189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9AAB3-1C5B-D147-ADAA-73A570A1C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SIZE-SIMILARITY MATRIX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CE643-6563-C047-82D5-EE508E6A9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053160" cy="153586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We have selected Quadrant 1 since ours is large dataset(&gt;1000 images) and different from pre-trained models' dataset (cats and dogs).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4FE30156-2172-0B48-88D1-2376FFC603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7" r="1" b="8494"/>
          <a:stretch/>
        </p:blipFill>
        <p:spPr>
          <a:xfrm>
            <a:off x="554416" y="2731168"/>
            <a:ext cx="11167447" cy="3183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E6167B-8FA6-F049-9132-278FBA32EE58}"/>
              </a:ext>
            </a:extLst>
          </p:cNvPr>
          <p:cNvSpPr txBox="1"/>
          <p:nvPr/>
        </p:nvSpPr>
        <p:spPr>
          <a:xfrm>
            <a:off x="1214438" y="5915026"/>
            <a:ext cx="8943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 5.</a:t>
            </a:r>
            <a:r>
              <a:rPr lang="en-US" dirty="0"/>
              <a:t> Size-Similarity matrix (left) and decision map for fine-tuning pre-trained models (right).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4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1268</Words>
  <Application>Microsoft Macintosh PowerPoint</Application>
  <PresentationFormat>Widescreen</PresentationFormat>
  <Paragraphs>140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Detection of Covid-19 using deep Neural Networks with Chest X-Ray Images -  Comparison of DarkNet and ResNet</vt:lpstr>
      <vt:lpstr>INTRODUCTION</vt:lpstr>
      <vt:lpstr>BACKGROUND</vt:lpstr>
      <vt:lpstr>DATASET EXPLORATION</vt:lpstr>
      <vt:lpstr>SAMPLE IMAGES FROM THE DATASET</vt:lpstr>
      <vt:lpstr>TRAIN: TEST SPLIT OF DATA</vt:lpstr>
      <vt:lpstr>CHOOSING THE MODEL</vt:lpstr>
      <vt:lpstr>A. TRANSFER LEARNING</vt:lpstr>
      <vt:lpstr>SIZE-SIMILARITY MATRIX</vt:lpstr>
      <vt:lpstr>B. SVM CLASSIFIER</vt:lpstr>
      <vt:lpstr>C. SELECTING THE PRE-TRAINED MODEL RESNET50</vt:lpstr>
      <vt:lpstr>SMOOTH LEARNING CURVE</vt:lpstr>
      <vt:lpstr>Pre-trained ResNet Architecture</vt:lpstr>
      <vt:lpstr>PROPOSED RESNET-50 ARCHITECTURE</vt:lpstr>
      <vt:lpstr>Early Stopping feature</vt:lpstr>
      <vt:lpstr>EXPERIMENTAL RESULTS – PR and ROC curve</vt:lpstr>
      <vt:lpstr>CONFUSION MATRIX – TRAINING AND TESTING DATA OF RESNET</vt:lpstr>
      <vt:lpstr>CONFUSION MATRIX – COMPARISON OF OUR RESTNET WITH DARKCOVIDNET</vt:lpstr>
      <vt:lpstr>CONFUSION MATRIX – RESNET WITH SVM</vt:lpstr>
      <vt:lpstr>CLASSIFICATION REPORT</vt:lpstr>
      <vt:lpstr>PROPOSED MODEL – BATTLE AND DEFEAT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Covid-19 using deep Neural Networks with Chest X-Ray Images -  Comparison of DarkNet and ResNet</dc:title>
  <dc:creator>Devaraj, Punitha Valli</dc:creator>
  <cp:lastModifiedBy>Devaraj, Punitha Valli</cp:lastModifiedBy>
  <cp:revision>1</cp:revision>
  <dcterms:created xsi:type="dcterms:W3CDTF">2020-12-03T23:43:31Z</dcterms:created>
  <dcterms:modified xsi:type="dcterms:W3CDTF">2020-12-03T23:49:13Z</dcterms:modified>
</cp:coreProperties>
</file>